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70" r:id="rId4"/>
    <p:sldId id="261" r:id="rId5"/>
    <p:sldId id="263" r:id="rId6"/>
    <p:sldId id="275" r:id="rId7"/>
    <p:sldId id="268" r:id="rId8"/>
    <p:sldId id="258" r:id="rId9"/>
    <p:sldId id="259" r:id="rId10"/>
    <p:sldId id="260" r:id="rId11"/>
    <p:sldId id="269" r:id="rId12"/>
    <p:sldId id="278" r:id="rId13"/>
    <p:sldId id="264" r:id="rId14"/>
    <p:sldId id="265" r:id="rId15"/>
    <p:sldId id="266" r:id="rId16"/>
    <p:sldId id="271" r:id="rId17"/>
    <p:sldId id="272" r:id="rId18"/>
    <p:sldId id="274" r:id="rId19"/>
    <p:sldId id="276" r:id="rId20"/>
    <p:sldId id="277" r:id="rId21"/>
  </p:sldIdLst>
  <p:sldSz cx="9144000" cy="6858000" type="screen4x3"/>
  <p:notesSz cx="6815138" cy="98234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52" autoAdjust="0"/>
    <p:restoredTop sz="94638" autoAdjust="0"/>
  </p:normalViewPr>
  <p:slideViewPr>
    <p:cSldViewPr>
      <p:cViewPr>
        <p:scale>
          <a:sx n="80" d="100"/>
          <a:sy n="80" d="100"/>
        </p:scale>
        <p:origin x="-208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2750" cy="49053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60800" y="0"/>
            <a:ext cx="2952750" cy="490538"/>
          </a:xfrm>
          <a:prstGeom prst="rect">
            <a:avLst/>
          </a:prstGeom>
        </p:spPr>
        <p:txBody>
          <a:bodyPr vert="horz" lIns="91440" tIns="45720" rIns="91440" bIns="45720" rtlCol="0"/>
          <a:lstStyle>
            <a:lvl1pPr algn="r">
              <a:defRPr sz="1200"/>
            </a:lvl1pPr>
          </a:lstStyle>
          <a:p>
            <a:fld id="{31484E3F-C1E2-4CC0-9175-B5503C977D04}" type="datetimeFigureOut">
              <a:rPr lang="nl-NL" smtClean="0"/>
              <a:pPr/>
              <a:t>13-10-2015</a:t>
            </a:fld>
            <a:endParaRPr lang="nl-NL"/>
          </a:p>
        </p:txBody>
      </p:sp>
      <p:sp>
        <p:nvSpPr>
          <p:cNvPr id="4" name="Tijdelijke aanduiding voor voettekst 3"/>
          <p:cNvSpPr>
            <a:spLocks noGrp="1"/>
          </p:cNvSpPr>
          <p:nvPr>
            <p:ph type="ftr" sz="quarter" idx="2"/>
          </p:nvPr>
        </p:nvSpPr>
        <p:spPr>
          <a:xfrm>
            <a:off x="0" y="9331325"/>
            <a:ext cx="2952750" cy="49053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60800" y="9331325"/>
            <a:ext cx="2952750" cy="490538"/>
          </a:xfrm>
          <a:prstGeom prst="rect">
            <a:avLst/>
          </a:prstGeom>
        </p:spPr>
        <p:txBody>
          <a:bodyPr vert="horz" lIns="91440" tIns="45720" rIns="91440" bIns="45720" rtlCol="0" anchor="b"/>
          <a:lstStyle>
            <a:lvl1pPr algn="r">
              <a:defRPr sz="1200"/>
            </a:lvl1pPr>
          </a:lstStyle>
          <a:p>
            <a:fld id="{6F559B9F-A1F0-4968-B0F0-37A319343A43}"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3226" cy="49117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60335" y="0"/>
            <a:ext cx="2953226" cy="491173"/>
          </a:xfrm>
          <a:prstGeom prst="rect">
            <a:avLst/>
          </a:prstGeom>
        </p:spPr>
        <p:txBody>
          <a:bodyPr vert="horz" lIns="91440" tIns="45720" rIns="91440" bIns="45720" rtlCol="0"/>
          <a:lstStyle>
            <a:lvl1pPr algn="r">
              <a:defRPr sz="1200"/>
            </a:lvl1pPr>
          </a:lstStyle>
          <a:p>
            <a:fld id="{723BE18D-4FD0-4CDE-919F-0065AC3B301F}" type="datetimeFigureOut">
              <a:rPr lang="nl-BE" smtClean="0"/>
              <a:pPr/>
              <a:t>13/10/2015</a:t>
            </a:fld>
            <a:endParaRPr lang="nl-BE"/>
          </a:p>
        </p:txBody>
      </p:sp>
      <p:sp>
        <p:nvSpPr>
          <p:cNvPr id="4" name="Tijdelijke aanduiding voor dia-afbeelding 3"/>
          <p:cNvSpPr>
            <a:spLocks noGrp="1" noRot="1" noChangeAspect="1"/>
          </p:cNvSpPr>
          <p:nvPr>
            <p:ph type="sldImg" idx="2"/>
          </p:nvPr>
        </p:nvSpPr>
        <p:spPr>
          <a:xfrm>
            <a:off x="952500" y="736600"/>
            <a:ext cx="4911725" cy="368458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1514" y="4666139"/>
            <a:ext cx="5452110" cy="442055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330572"/>
            <a:ext cx="2953226" cy="491173"/>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60335" y="9330572"/>
            <a:ext cx="2953226" cy="491173"/>
          </a:xfrm>
          <a:prstGeom prst="rect">
            <a:avLst/>
          </a:prstGeom>
        </p:spPr>
        <p:txBody>
          <a:bodyPr vert="horz" lIns="91440" tIns="45720" rIns="91440" bIns="45720" rtlCol="0" anchor="b"/>
          <a:lstStyle>
            <a:lvl1pPr algn="r">
              <a:defRPr sz="1200"/>
            </a:lvl1pPr>
          </a:lstStyle>
          <a:p>
            <a:fld id="{B3FE8B49-5816-4B02-8CA3-63E35358F70C}"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B3FE8B49-5816-4B02-8CA3-63E35358F70C}" type="slidenum">
              <a:rPr lang="nl-BE" smtClean="0"/>
              <a:pPr/>
              <a:t>3</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C6F06E9-6138-4BAF-B7B0-D0FE5FB382B4}" type="datetimeFigureOut">
              <a:rPr lang="nl-NL" smtClean="0"/>
              <a:pPr/>
              <a:t>13-10-2015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3F01290-AAEA-4523-863E-8D8696BE4F2A}"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F06E9-6138-4BAF-B7B0-D0FE5FB382B4}" type="datetimeFigureOut">
              <a:rPr lang="nl-NL" smtClean="0"/>
              <a:pPr/>
              <a:t>13-10-2015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01290-AAEA-4523-863E-8D8696BE4F2A}"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denast@halle.be" TargetMode="External"/><Relationship Id="rId2" Type="http://schemas.openxmlformats.org/officeDocument/2006/relationships/hyperlink" Target="mailto:info@hallensia.be"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mailto:contact@toerisme-pajottenland.b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908720"/>
            <a:ext cx="8928992" cy="2232248"/>
          </a:xfrm>
        </p:spPr>
        <p:txBody>
          <a:bodyPr>
            <a:noAutofit/>
          </a:bodyPr>
          <a:lstStyle/>
          <a:p>
            <a:r>
              <a:rPr lang="nl-BE" sz="4800" b="1" dirty="0" smtClean="0">
                <a:solidFill>
                  <a:schemeClr val="accent6">
                    <a:lumMod val="50000"/>
                  </a:schemeClr>
                </a:solidFill>
              </a:rPr>
              <a:t>Erfgoed</a:t>
            </a:r>
            <a:r>
              <a:rPr lang="nl-BE" sz="4800" b="1" dirty="0" smtClean="0"/>
              <a:t>project</a:t>
            </a:r>
            <a:br>
              <a:rPr lang="nl-BE" sz="4800" b="1" dirty="0" smtClean="0"/>
            </a:br>
            <a:r>
              <a:rPr lang="nl-BE" sz="1800" dirty="0" smtClean="0"/>
              <a:t> </a:t>
            </a:r>
            <a:r>
              <a:rPr lang="nl-BE" sz="5400" dirty="0" smtClean="0"/>
              <a:t/>
            </a:r>
            <a:br>
              <a:rPr lang="nl-BE" sz="5400" dirty="0" smtClean="0"/>
            </a:br>
            <a:r>
              <a:rPr lang="nl-BE" sz="5400" b="1" dirty="0" smtClean="0"/>
              <a:t>DE </a:t>
            </a:r>
            <a:r>
              <a:rPr lang="nl-BE" sz="5400" b="1" dirty="0" smtClean="0">
                <a:solidFill>
                  <a:schemeClr val="accent6">
                    <a:lumMod val="50000"/>
                  </a:schemeClr>
                </a:solidFill>
              </a:rPr>
              <a:t>OUDE</a:t>
            </a:r>
            <a:r>
              <a:rPr lang="nl-BE" sz="5400" b="1" dirty="0" smtClean="0"/>
              <a:t> LAMBIEKBIEREN: </a:t>
            </a:r>
            <a:br>
              <a:rPr lang="nl-BE" sz="5400" b="1" dirty="0" smtClean="0"/>
            </a:br>
            <a:r>
              <a:rPr lang="nl-BE" sz="4800" b="1" dirty="0" smtClean="0">
                <a:solidFill>
                  <a:schemeClr val="accent6">
                    <a:lumMod val="50000"/>
                  </a:schemeClr>
                </a:solidFill>
              </a:rPr>
              <a:t>levend</a:t>
            </a:r>
            <a:r>
              <a:rPr lang="nl-BE" sz="4800" b="1" dirty="0" smtClean="0"/>
              <a:t> erfgoed</a:t>
            </a:r>
            <a:endParaRPr lang="nl-NL" sz="4800" b="1" dirty="0"/>
          </a:p>
        </p:txBody>
      </p:sp>
      <p:sp>
        <p:nvSpPr>
          <p:cNvPr id="3" name="Ondertitel 2"/>
          <p:cNvSpPr>
            <a:spLocks noGrp="1"/>
          </p:cNvSpPr>
          <p:nvPr>
            <p:ph type="subTitle" idx="1"/>
          </p:nvPr>
        </p:nvSpPr>
        <p:spPr>
          <a:xfrm>
            <a:off x="1403648" y="4077072"/>
            <a:ext cx="6400800" cy="2520280"/>
          </a:xfrm>
        </p:spPr>
        <p:txBody>
          <a:bodyPr>
            <a:normAutofit fontScale="85000" lnSpcReduction="20000"/>
          </a:bodyPr>
          <a:lstStyle/>
          <a:p>
            <a:r>
              <a:rPr lang="nl-BE" i="1" dirty="0" smtClean="0">
                <a:solidFill>
                  <a:schemeClr val="tx1"/>
                </a:solidFill>
              </a:rPr>
              <a:t>gebaseerd op:</a:t>
            </a:r>
          </a:p>
          <a:p>
            <a:r>
              <a:rPr lang="nl-BE" dirty="0" smtClean="0">
                <a:solidFill>
                  <a:schemeClr val="tx1"/>
                </a:solidFill>
              </a:rPr>
              <a:t>- </a:t>
            </a:r>
            <a:r>
              <a:rPr lang="nl-BE" dirty="0" err="1" smtClean="0">
                <a:solidFill>
                  <a:schemeClr val="tx1"/>
                </a:solidFill>
              </a:rPr>
              <a:t>Brouwerseindwerken</a:t>
            </a:r>
            <a:r>
              <a:rPr lang="nl-BE" dirty="0" smtClean="0">
                <a:solidFill>
                  <a:schemeClr val="tx1"/>
                </a:solidFill>
              </a:rPr>
              <a:t> </a:t>
            </a:r>
            <a:r>
              <a:rPr lang="nl-BE" dirty="0" err="1" smtClean="0">
                <a:solidFill>
                  <a:schemeClr val="tx1"/>
                </a:solidFill>
              </a:rPr>
              <a:t>KULv</a:t>
            </a:r>
            <a:r>
              <a:rPr lang="nl-BE" dirty="0" smtClean="0">
                <a:solidFill>
                  <a:schemeClr val="tx1"/>
                </a:solidFill>
              </a:rPr>
              <a:t> 1880-1902</a:t>
            </a:r>
          </a:p>
          <a:p>
            <a:r>
              <a:rPr lang="nl-BE" dirty="0" smtClean="0">
                <a:solidFill>
                  <a:schemeClr val="tx1"/>
                </a:solidFill>
              </a:rPr>
              <a:t>- </a:t>
            </a:r>
            <a:r>
              <a:rPr lang="nl-BE" dirty="0" err="1" smtClean="0">
                <a:solidFill>
                  <a:schemeClr val="tx1"/>
                </a:solidFill>
              </a:rPr>
              <a:t>Halse</a:t>
            </a:r>
            <a:r>
              <a:rPr lang="nl-BE" dirty="0" smtClean="0">
                <a:solidFill>
                  <a:schemeClr val="tx1"/>
                </a:solidFill>
              </a:rPr>
              <a:t> </a:t>
            </a:r>
            <a:r>
              <a:rPr lang="nl-BE" dirty="0" err="1" smtClean="0">
                <a:solidFill>
                  <a:schemeClr val="tx1"/>
                </a:solidFill>
              </a:rPr>
              <a:t>bier-ordonnantie</a:t>
            </a:r>
            <a:r>
              <a:rPr lang="nl-BE" dirty="0" smtClean="0">
                <a:solidFill>
                  <a:schemeClr val="tx1"/>
                </a:solidFill>
              </a:rPr>
              <a:t> 1559/’60</a:t>
            </a:r>
          </a:p>
          <a:p>
            <a:pPr>
              <a:buFontTx/>
              <a:buChar char="-"/>
            </a:pPr>
            <a:r>
              <a:rPr lang="nl-BE" dirty="0" smtClean="0">
                <a:solidFill>
                  <a:schemeClr val="tx1"/>
                </a:solidFill>
              </a:rPr>
              <a:t> Brouwerijbezoeken</a:t>
            </a:r>
          </a:p>
          <a:p>
            <a:r>
              <a:rPr lang="nl-NL" dirty="0" smtClean="0">
                <a:solidFill>
                  <a:schemeClr val="tx1"/>
                </a:solidFill>
              </a:rPr>
              <a:t>- “Vlaams-Brabant drinkt : Bier- en jenevercultuur sinds 1800”</a:t>
            </a:r>
            <a:endParaRPr lang="nl-BE" dirty="0" smtClean="0">
              <a:solidFill>
                <a:schemeClr val="tx1"/>
              </a:solidFill>
            </a:endParaRPr>
          </a:p>
          <a:p>
            <a:pPr>
              <a:buFontTx/>
              <a:buChar char="-"/>
            </a:pPr>
            <a:endParaRPr lang="nl-BE" dirty="0" smtClean="0">
              <a:solidFill>
                <a:schemeClr val="tx1"/>
              </a:solidFill>
            </a:endParaRPr>
          </a:p>
          <a:p>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6336704"/>
          </a:xfrm>
        </p:spPr>
        <p:txBody>
          <a:bodyPr>
            <a:normAutofit fontScale="92500" lnSpcReduction="20000"/>
          </a:bodyPr>
          <a:lstStyle/>
          <a:p>
            <a:pPr>
              <a:buNone/>
            </a:pPr>
            <a:r>
              <a:rPr lang="nl-BE" b="1" dirty="0" smtClean="0"/>
              <a:t>	Uittreksel </a:t>
            </a:r>
            <a:r>
              <a:rPr lang="nl-BE" dirty="0" smtClean="0"/>
              <a:t>van enkele artikelen der ordonnantie betreffende de brouwers van de stad Halle. </a:t>
            </a:r>
          </a:p>
          <a:p>
            <a:pPr>
              <a:buNone/>
            </a:pPr>
            <a:r>
              <a:rPr lang="nl-BE" dirty="0" smtClean="0"/>
              <a:t>	Er wordt vastgesteld en verordend, in het belang van de stad, dat men voortaan </a:t>
            </a:r>
            <a:r>
              <a:rPr lang="nl-BE" b="1" dirty="0" smtClean="0">
                <a:solidFill>
                  <a:schemeClr val="accent6"/>
                </a:solidFill>
              </a:rPr>
              <a:t>kuit en hopbier </a:t>
            </a:r>
            <a:r>
              <a:rPr lang="nl-BE" dirty="0" smtClean="0"/>
              <a:t>zal brouwen </a:t>
            </a:r>
            <a:r>
              <a:rPr lang="nl-BE" b="1" dirty="0" smtClean="0">
                <a:solidFill>
                  <a:schemeClr val="accent6"/>
                </a:solidFill>
              </a:rPr>
              <a:t>op de pegel </a:t>
            </a:r>
            <a:r>
              <a:rPr lang="nl-BE" dirty="0" smtClean="0"/>
              <a:t>en met de kwaliteit van de granen zoals men </a:t>
            </a:r>
            <a:r>
              <a:rPr lang="nl-BE" b="1" dirty="0" smtClean="0">
                <a:solidFill>
                  <a:schemeClr val="accent6"/>
                </a:solidFill>
              </a:rPr>
              <a:t>vanouds gewoon </a:t>
            </a:r>
            <a:r>
              <a:rPr lang="nl-BE" dirty="0" smtClean="0"/>
              <a:t>is. ... </a:t>
            </a:r>
          </a:p>
          <a:p>
            <a:pPr>
              <a:buNone/>
            </a:pPr>
            <a:r>
              <a:rPr lang="nl-BE" dirty="0" smtClean="0"/>
              <a:t>	Niemand zal een beslag aanmaken zonder er 16 </a:t>
            </a:r>
            <a:r>
              <a:rPr lang="nl-BE" dirty="0" err="1" smtClean="0"/>
              <a:t>razieren</a:t>
            </a:r>
            <a:r>
              <a:rPr lang="nl-BE" dirty="0" smtClean="0"/>
              <a:t> graan in te doen, te weten </a:t>
            </a:r>
            <a:r>
              <a:rPr lang="nl-BE" b="1" dirty="0" smtClean="0">
                <a:solidFill>
                  <a:schemeClr val="accent6"/>
                </a:solidFill>
              </a:rPr>
              <a:t>6 </a:t>
            </a:r>
            <a:r>
              <a:rPr lang="nl-BE" b="1" dirty="0" err="1" smtClean="0">
                <a:solidFill>
                  <a:schemeClr val="accent6"/>
                </a:solidFill>
              </a:rPr>
              <a:t>razieren</a:t>
            </a:r>
            <a:r>
              <a:rPr lang="nl-BE" b="1" dirty="0" smtClean="0">
                <a:solidFill>
                  <a:schemeClr val="accent6"/>
                </a:solidFill>
              </a:rPr>
              <a:t> tarwe</a:t>
            </a:r>
            <a:r>
              <a:rPr lang="nl-BE" dirty="0" smtClean="0"/>
              <a:t> en </a:t>
            </a:r>
            <a:r>
              <a:rPr lang="nl-BE" b="1" dirty="0" smtClean="0">
                <a:solidFill>
                  <a:schemeClr val="accent6"/>
                </a:solidFill>
              </a:rPr>
              <a:t>10 </a:t>
            </a:r>
            <a:r>
              <a:rPr lang="nl-BE" b="1" dirty="0" err="1" smtClean="0">
                <a:solidFill>
                  <a:schemeClr val="accent6"/>
                </a:solidFill>
              </a:rPr>
              <a:t>razieren</a:t>
            </a:r>
            <a:r>
              <a:rPr lang="nl-BE" b="1" dirty="0" smtClean="0">
                <a:solidFill>
                  <a:schemeClr val="accent6"/>
                </a:solidFill>
              </a:rPr>
              <a:t> gerst en haver</a:t>
            </a:r>
            <a:r>
              <a:rPr lang="nl-BE" dirty="0" smtClean="0"/>
              <a:t>, samen 16 </a:t>
            </a:r>
            <a:r>
              <a:rPr lang="nl-BE" dirty="0" err="1" smtClean="0"/>
              <a:t>razieren</a:t>
            </a:r>
            <a:r>
              <a:rPr lang="nl-BE" dirty="0" smtClean="0"/>
              <a:t>, zoals men </a:t>
            </a:r>
            <a:r>
              <a:rPr lang="nl-BE" b="1" dirty="0" smtClean="0">
                <a:solidFill>
                  <a:schemeClr val="accent6"/>
                </a:solidFill>
              </a:rPr>
              <a:t>vanouds gewend </a:t>
            </a:r>
            <a:r>
              <a:rPr lang="nl-BE" dirty="0" smtClean="0"/>
              <a:t>is te doen, en gemeten in de molen op verzoek van de meier en de schepenen. </a:t>
            </a:r>
          </a:p>
          <a:p>
            <a:pPr>
              <a:buNone/>
            </a:pPr>
            <a:r>
              <a:rPr lang="nl-BE" dirty="0" smtClean="0"/>
              <a:t>	</a:t>
            </a:r>
            <a:r>
              <a:rPr lang="nl-BE" dirty="0" err="1" smtClean="0"/>
              <a:t>Remi</a:t>
            </a:r>
            <a:r>
              <a:rPr lang="nl-BE" dirty="0" smtClean="0"/>
              <a:t> </a:t>
            </a:r>
            <a:r>
              <a:rPr lang="nl-BE" dirty="0" err="1" smtClean="0"/>
              <a:t>le</a:t>
            </a:r>
            <a:r>
              <a:rPr lang="nl-BE" dirty="0" smtClean="0"/>
              <a:t> </a:t>
            </a:r>
            <a:r>
              <a:rPr lang="nl-BE" dirty="0" err="1" smtClean="0"/>
              <a:t>Merchier</a:t>
            </a:r>
            <a:r>
              <a:rPr lang="nl-BE" dirty="0" smtClean="0"/>
              <a:t>, ontvanger van de stad Halle in het graafschap Henegouwen, uittreksel van de rekeningen van de stad Halle voor het jaar 1560. </a:t>
            </a:r>
            <a:r>
              <a:rPr lang="fr-FR" dirty="0" err="1" smtClean="0"/>
              <a:t>Rijksarchief</a:t>
            </a:r>
            <a:r>
              <a:rPr lang="fr-FR" dirty="0" smtClean="0"/>
              <a:t>, Brussel, </a:t>
            </a:r>
            <a:r>
              <a:rPr lang="fr-FR" dirty="0" err="1" smtClean="0"/>
              <a:t>Rekenkamer</a:t>
            </a:r>
            <a:r>
              <a:rPr lang="fr-FR" dirty="0" smtClean="0"/>
              <a:t>, nr. 50.801</a:t>
            </a:r>
            <a:endParaRPr lang="nl-NL" dirty="0" smtClean="0"/>
          </a:p>
          <a:p>
            <a:pPr>
              <a:buNone/>
            </a:pP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6178698"/>
          </a:xfrm>
        </p:spPr>
        <p:txBody>
          <a:bodyPr>
            <a:normAutofit fontScale="90000"/>
          </a:bodyPr>
          <a:lstStyle/>
          <a:p>
            <a:r>
              <a:rPr lang="nl-BE" b="1" dirty="0" smtClean="0"/>
              <a:t>Traditionele tarwebieren:</a:t>
            </a:r>
            <a:r>
              <a:rPr lang="nl-BE" dirty="0" smtClean="0"/>
              <a:t/>
            </a:r>
            <a:br>
              <a:rPr lang="nl-BE" dirty="0" smtClean="0"/>
            </a:br>
            <a:r>
              <a:rPr lang="nl-BE" sz="3600" dirty="0" smtClean="0"/>
              <a:t>- witbier (voor verbruik op korte termijn)</a:t>
            </a:r>
            <a:br>
              <a:rPr lang="nl-BE" sz="3600" dirty="0" smtClean="0"/>
            </a:br>
            <a:r>
              <a:rPr lang="nl-BE" sz="3600" dirty="0" smtClean="0"/>
              <a:t>- lambiek (voor bewaring)</a:t>
            </a:r>
            <a:br>
              <a:rPr lang="nl-BE" sz="3600" dirty="0" smtClean="0"/>
            </a:br>
            <a:r>
              <a:rPr lang="nl-BE" sz="3600" dirty="0" smtClean="0"/>
              <a:t/>
            </a:r>
            <a:br>
              <a:rPr lang="nl-BE" sz="3600" dirty="0" smtClean="0"/>
            </a:br>
            <a:r>
              <a:rPr lang="nl-BE" sz="3600" i="1" dirty="0" smtClean="0"/>
              <a:t>“1930: er blijven van de oude bieren alleen nog de Lambiek en het Leuvens witbier over…</a:t>
            </a:r>
            <a:br>
              <a:rPr lang="nl-BE" sz="3600" i="1" dirty="0" smtClean="0"/>
            </a:br>
            <a:r>
              <a:rPr lang="nl-BE" sz="3600" i="1" dirty="0" smtClean="0"/>
              <a:t> De traditionele bieren zoals Lambiek en het Leuvens blijven populair…</a:t>
            </a:r>
            <a:br>
              <a:rPr lang="nl-BE" sz="3600" i="1" dirty="0" smtClean="0"/>
            </a:br>
            <a:r>
              <a:rPr lang="nl-BE" sz="3600" i="1" dirty="0" smtClean="0"/>
              <a:t> Vanaf 1970 herwaardering van de oude biersoorten” </a:t>
            </a:r>
            <a:r>
              <a:rPr lang="nl-BE" sz="3600" dirty="0" smtClean="0"/>
              <a:t>(A. </a:t>
            </a:r>
            <a:r>
              <a:rPr lang="nl-BE" sz="3600" dirty="0" smtClean="0"/>
              <a:t>Tollet)</a:t>
            </a:r>
            <a:r>
              <a:rPr lang="nl-NL" dirty="0" smtClean="0"/>
              <a:t/>
            </a:r>
            <a:br>
              <a:rPr lang="nl-NL" dirty="0" smtClean="0"/>
            </a:br>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80728"/>
            <a:ext cx="8229600" cy="1143000"/>
          </a:xfrm>
        </p:spPr>
        <p:txBody>
          <a:bodyPr>
            <a:normAutofit/>
          </a:bodyPr>
          <a:lstStyle/>
          <a:p>
            <a:r>
              <a:rPr lang="nl-BE" sz="5400" b="1" dirty="0" smtClean="0"/>
              <a:t>Levend erfgoed :</a:t>
            </a:r>
            <a:endParaRPr lang="nl-NL" sz="5400" b="1" dirty="0"/>
          </a:p>
        </p:txBody>
      </p:sp>
      <p:sp>
        <p:nvSpPr>
          <p:cNvPr id="3" name="Tijdelijke aanduiding voor inhoud 2"/>
          <p:cNvSpPr>
            <a:spLocks noGrp="1"/>
          </p:cNvSpPr>
          <p:nvPr>
            <p:ph idx="1"/>
          </p:nvPr>
        </p:nvSpPr>
        <p:spPr>
          <a:xfrm>
            <a:off x="539552" y="2708920"/>
            <a:ext cx="8136904" cy="3384376"/>
          </a:xfrm>
        </p:spPr>
        <p:txBody>
          <a:bodyPr>
            <a:normAutofit/>
          </a:bodyPr>
          <a:lstStyle/>
          <a:p>
            <a:pPr algn="ctr">
              <a:buNone/>
            </a:pPr>
            <a:r>
              <a:rPr lang="nl-BE" dirty="0" smtClean="0"/>
              <a:t>Oeroude ambachtelijke tradities, </a:t>
            </a:r>
          </a:p>
          <a:p>
            <a:pPr algn="ctr">
              <a:buNone/>
            </a:pPr>
            <a:r>
              <a:rPr lang="nl-BE" dirty="0" smtClean="0"/>
              <a:t>ondersteund door moderne technologie,  </a:t>
            </a:r>
          </a:p>
          <a:p>
            <a:pPr algn="ctr">
              <a:buNone/>
            </a:pPr>
            <a:r>
              <a:rPr lang="nl-BE" dirty="0" smtClean="0"/>
              <a:t>gedragen door brouwmeesterschap </a:t>
            </a:r>
          </a:p>
          <a:p>
            <a:pPr algn="ctr">
              <a:buNone/>
            </a:pPr>
            <a:r>
              <a:rPr lang="nl-BE" dirty="0" smtClean="0"/>
              <a:t>en lambiekliefhebbers</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706090"/>
          </a:xfrm>
        </p:spPr>
        <p:txBody>
          <a:bodyPr>
            <a:normAutofit fontScale="90000"/>
          </a:bodyPr>
          <a:lstStyle/>
          <a:p>
            <a:r>
              <a:rPr lang="nl-BE" dirty="0" smtClean="0"/>
              <a:t>Brouwmeesterschap</a:t>
            </a:r>
            <a:endParaRPr lang="nl-NL" dirty="0"/>
          </a:p>
        </p:txBody>
      </p:sp>
      <p:sp>
        <p:nvSpPr>
          <p:cNvPr id="3" name="Tijdelijke aanduiding voor inhoud 2"/>
          <p:cNvSpPr>
            <a:spLocks noGrp="1"/>
          </p:cNvSpPr>
          <p:nvPr>
            <p:ph idx="1"/>
          </p:nvPr>
        </p:nvSpPr>
        <p:spPr/>
        <p:txBody>
          <a:bodyPr/>
          <a:lstStyle/>
          <a:p>
            <a:endParaRPr lang="nl-NL"/>
          </a:p>
        </p:txBody>
      </p:sp>
      <p:pic>
        <p:nvPicPr>
          <p:cNvPr id="21506" name="Picture 2" descr="F:\Bier\brij boon\boon fotos\DSCN0797.JPG"/>
          <p:cNvPicPr>
            <a:picLocks noChangeAspect="1" noChangeArrowheads="1"/>
          </p:cNvPicPr>
          <p:nvPr/>
        </p:nvPicPr>
        <p:blipFill>
          <a:blip r:embed="rId2" cstate="print"/>
          <a:srcRect t="17187"/>
          <a:stretch>
            <a:fillRect/>
          </a:stretch>
        </p:blipFill>
        <p:spPr bwMode="auto">
          <a:xfrm>
            <a:off x="0" y="1480602"/>
            <a:ext cx="9143999" cy="567902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60648"/>
            <a:ext cx="3600400" cy="6034682"/>
          </a:xfrm>
        </p:spPr>
        <p:txBody>
          <a:bodyPr/>
          <a:lstStyle/>
          <a:p>
            <a:r>
              <a:rPr lang="nl-BE" dirty="0" smtClean="0"/>
              <a:t>Moderne </a:t>
            </a:r>
            <a:r>
              <a:rPr lang="nl-BE" sz="4000" dirty="0" smtClean="0"/>
              <a:t>technologie</a:t>
            </a:r>
            <a:endParaRPr lang="nl-NL" dirty="0"/>
          </a:p>
        </p:txBody>
      </p:sp>
      <p:pic>
        <p:nvPicPr>
          <p:cNvPr id="23554" name="Picture 2" descr="F:\Bier\brij boon\boon fotos\DSCN6415.JPG"/>
          <p:cNvPicPr>
            <a:picLocks noChangeAspect="1" noChangeArrowheads="1"/>
          </p:cNvPicPr>
          <p:nvPr/>
        </p:nvPicPr>
        <p:blipFill>
          <a:blip r:embed="rId2" cstate="print"/>
          <a:srcRect l="3944"/>
          <a:stretch>
            <a:fillRect/>
          </a:stretch>
        </p:blipFill>
        <p:spPr bwMode="auto">
          <a:xfrm>
            <a:off x="4211960" y="-1"/>
            <a:ext cx="4932040" cy="68460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165304"/>
            <a:ext cx="8579296" cy="504056"/>
          </a:xfrm>
        </p:spPr>
        <p:txBody>
          <a:bodyPr>
            <a:normAutofit fontScale="90000"/>
          </a:bodyPr>
          <a:lstStyle/>
          <a:p>
            <a:r>
              <a:rPr lang="nl-BE" dirty="0" smtClean="0"/>
              <a:t>Oude tradities</a:t>
            </a:r>
            <a:endParaRPr lang="nl-NL" dirty="0"/>
          </a:p>
        </p:txBody>
      </p:sp>
      <p:pic>
        <p:nvPicPr>
          <p:cNvPr id="22531" name="Picture 3" descr="F:\Bier\brij boon\brij boon 03.2013\fotos boon\boon maart 09 008.jpg"/>
          <p:cNvPicPr>
            <a:picLocks noChangeAspect="1" noChangeArrowheads="1"/>
          </p:cNvPicPr>
          <p:nvPr/>
        </p:nvPicPr>
        <p:blipFill>
          <a:blip r:embed="rId2" cstate="print"/>
          <a:srcRect/>
          <a:stretch>
            <a:fillRect/>
          </a:stretch>
        </p:blipFill>
        <p:spPr bwMode="auto">
          <a:xfrm>
            <a:off x="395536" y="0"/>
            <a:ext cx="8172400" cy="61289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Bier\brouwerijfoto's\fotos\coloma DSCN5285.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2530" name="Picture 2" descr="F:\Bier\brij timmermans\febr. 09 031.jpg"/>
          <p:cNvPicPr>
            <a:picLocks noChangeAspect="1" noChangeArrowheads="1"/>
          </p:cNvPicPr>
          <p:nvPr/>
        </p:nvPicPr>
        <p:blipFill>
          <a:blip r:embed="rId2" cstate="print"/>
          <a:srcRect/>
          <a:stretch>
            <a:fillRect/>
          </a:stretch>
        </p:blipFill>
        <p:spPr bwMode="auto">
          <a:xfrm>
            <a:off x="-401638" y="-301625"/>
            <a:ext cx="9948863" cy="74612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301208"/>
            <a:ext cx="7772400" cy="1362075"/>
          </a:xfrm>
        </p:spPr>
        <p:txBody>
          <a:bodyPr>
            <a:normAutofit fontScale="90000"/>
          </a:bodyPr>
          <a:lstStyle/>
          <a:p>
            <a:r>
              <a:rPr lang="nl-NL" dirty="0" smtClean="0"/>
              <a:t>Vlaams-Brabant drinkt.</a:t>
            </a:r>
            <a:br>
              <a:rPr lang="nl-NL" dirty="0" smtClean="0"/>
            </a:br>
            <a:r>
              <a:rPr lang="nl-NL" dirty="0" smtClean="0"/>
              <a:t>Bier- en jenevercultuur sinds 1800</a:t>
            </a:r>
            <a:r>
              <a:rPr lang="nl-BE" dirty="0" smtClean="0"/>
              <a:t/>
            </a:r>
            <a:br>
              <a:rPr lang="nl-BE" dirty="0" smtClean="0"/>
            </a:br>
            <a:endParaRPr lang="nl-NL" dirty="0"/>
          </a:p>
        </p:txBody>
      </p:sp>
      <p:sp>
        <p:nvSpPr>
          <p:cNvPr id="3" name="Tijdelijke aanduiding voor tekst 2"/>
          <p:cNvSpPr>
            <a:spLocks noGrp="1"/>
          </p:cNvSpPr>
          <p:nvPr>
            <p:ph type="body" idx="1"/>
          </p:nvPr>
        </p:nvSpPr>
        <p:spPr>
          <a:xfrm>
            <a:off x="611560" y="188640"/>
            <a:ext cx="7772400" cy="5112568"/>
          </a:xfrm>
        </p:spPr>
        <p:txBody>
          <a:bodyPr>
            <a:noAutofit/>
          </a:bodyPr>
          <a:lstStyle/>
          <a:p>
            <a:pPr>
              <a:buFontTx/>
              <a:buChar char="-"/>
            </a:pPr>
            <a:r>
              <a:rPr lang="nl-BE" sz="2800" dirty="0" smtClean="0">
                <a:solidFill>
                  <a:schemeClr val="tx1"/>
                </a:solidFill>
              </a:rPr>
              <a:t> </a:t>
            </a:r>
            <a:r>
              <a:rPr lang="nl-BE" sz="2800" i="1" dirty="0" smtClean="0">
                <a:solidFill>
                  <a:schemeClr val="tx1"/>
                </a:solidFill>
              </a:rPr>
              <a:t>La </a:t>
            </a:r>
            <a:r>
              <a:rPr lang="nl-BE" sz="2800" i="1" dirty="0" err="1" smtClean="0">
                <a:solidFill>
                  <a:schemeClr val="tx1"/>
                </a:solidFill>
              </a:rPr>
              <a:t>Cambre</a:t>
            </a:r>
            <a:r>
              <a:rPr lang="nl-BE" sz="2800" i="1" dirty="0" smtClean="0">
                <a:solidFill>
                  <a:schemeClr val="tx1"/>
                </a:solidFill>
              </a:rPr>
              <a:t> (FR, 1851): geen enkel ander land kent zoveel verschillende soorten en smaken van bieren als België. Een van de best bewaarde geheimen van de Europese brouwerswereld</a:t>
            </a:r>
          </a:p>
          <a:p>
            <a:pPr>
              <a:buFontTx/>
              <a:buChar char="-"/>
            </a:pPr>
            <a:r>
              <a:rPr lang="nl-BE" sz="2800" i="1" dirty="0" smtClean="0">
                <a:solidFill>
                  <a:schemeClr val="tx1"/>
                </a:solidFill>
              </a:rPr>
              <a:t> In Vlaams-Brabant wordt het merendeel op basis van tarwe gebrouwen</a:t>
            </a:r>
          </a:p>
          <a:p>
            <a:pPr>
              <a:buFontTx/>
              <a:buChar char="-"/>
            </a:pPr>
            <a:r>
              <a:rPr lang="nl-BE" sz="2800" i="1" dirty="0" smtClean="0">
                <a:solidFill>
                  <a:schemeClr val="tx1"/>
                </a:solidFill>
              </a:rPr>
              <a:t> Voornamelijk overgeërfde </a:t>
            </a:r>
            <a:r>
              <a:rPr lang="nl-BE" sz="2800" i="1" dirty="0" smtClean="0">
                <a:solidFill>
                  <a:schemeClr val="tx1"/>
                </a:solidFill>
              </a:rPr>
              <a:t>kennis </a:t>
            </a:r>
            <a:r>
              <a:rPr lang="nl-BE" sz="2800" i="1" dirty="0" smtClean="0">
                <a:solidFill>
                  <a:schemeClr val="tx1"/>
                </a:solidFill>
              </a:rPr>
              <a:t>“als vanouds</a:t>
            </a:r>
            <a:r>
              <a:rPr lang="nl-BE" sz="2800" i="1" dirty="0" smtClean="0">
                <a:solidFill>
                  <a:schemeClr val="tx1"/>
                </a:solidFill>
              </a:rPr>
              <a:t>”</a:t>
            </a:r>
            <a:endParaRPr lang="nl-BE" sz="2800" i="1" dirty="0" smtClean="0">
              <a:solidFill>
                <a:schemeClr val="tx1"/>
              </a:solidFill>
            </a:endParaRPr>
          </a:p>
          <a:p>
            <a:pPr>
              <a:buFontTx/>
              <a:buChar char="-"/>
            </a:pPr>
            <a:r>
              <a:rPr lang="nl-BE" sz="2800" i="1" dirty="0" smtClean="0">
                <a:solidFill>
                  <a:schemeClr val="tx1"/>
                </a:solidFill>
              </a:rPr>
              <a:t> </a:t>
            </a:r>
            <a:r>
              <a:rPr lang="nl-BE" sz="2800" i="1" dirty="0" err="1" smtClean="0">
                <a:solidFill>
                  <a:schemeClr val="tx1"/>
                </a:solidFill>
              </a:rPr>
              <a:t>Pajottenland</a:t>
            </a:r>
            <a:r>
              <a:rPr lang="nl-BE" sz="2800" i="1" dirty="0" smtClean="0">
                <a:solidFill>
                  <a:schemeClr val="tx1"/>
                </a:solidFill>
              </a:rPr>
              <a:t> slecht ontsloten, bewaart langer eigenheid</a:t>
            </a:r>
            <a:r>
              <a:rPr lang="nl-BE" sz="2800" dirty="0" smtClean="0">
                <a:solidFill>
                  <a:schemeClr val="tx1"/>
                </a:solidFill>
              </a:rPr>
              <a:t>	</a:t>
            </a:r>
            <a:r>
              <a:rPr lang="nl-BE" sz="2400" dirty="0" smtClean="0">
                <a:solidFill>
                  <a:schemeClr val="tx1"/>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55576" y="908720"/>
            <a:ext cx="7704856" cy="3970318"/>
          </a:xfrm>
          <a:prstGeom prst="rect">
            <a:avLst/>
          </a:prstGeom>
        </p:spPr>
        <p:txBody>
          <a:bodyPr wrap="square">
            <a:spAutoFit/>
          </a:bodyPr>
          <a:lstStyle/>
          <a:p>
            <a:pPr>
              <a:buFontTx/>
              <a:buChar char="-"/>
            </a:pPr>
            <a:r>
              <a:rPr lang="nl-BE" sz="2800" dirty="0" smtClean="0"/>
              <a:t>  La </a:t>
            </a:r>
            <a:r>
              <a:rPr lang="nl-BE" sz="2800" dirty="0" err="1" smtClean="0"/>
              <a:t>Cambre</a:t>
            </a:r>
            <a:r>
              <a:rPr lang="nl-BE" sz="2800" dirty="0" smtClean="0"/>
              <a:t> gaat te keer tegen de bieren die spontaan gisten, een proces dat hij op dat moment nog niet goed begrijpt. Ook de Leuvense bieren kwalificeert hij als </a:t>
            </a:r>
            <a:r>
              <a:rPr lang="nl-BE" sz="2800" dirty="0" smtClean="0"/>
              <a:t>ongezond</a:t>
            </a:r>
            <a:endParaRPr lang="nl-BE" sz="2800" dirty="0" smtClean="0"/>
          </a:p>
          <a:p>
            <a:endParaRPr lang="nl-BE" sz="2800" dirty="0" smtClean="0"/>
          </a:p>
          <a:p>
            <a:pPr>
              <a:buFontTx/>
              <a:buChar char="-"/>
            </a:pPr>
            <a:r>
              <a:rPr lang="nl-BE" sz="2800" dirty="0" smtClean="0"/>
              <a:t> La </a:t>
            </a:r>
            <a:r>
              <a:rPr lang="nl-BE" sz="2800" dirty="0" err="1" smtClean="0"/>
              <a:t>Cambre</a:t>
            </a:r>
            <a:r>
              <a:rPr lang="nl-BE" sz="2800" dirty="0" smtClean="0"/>
              <a:t> roemt de kwaliteit van Oude Lambiek, maar denkt dat er wel methodes te vinden zijn om zulk een bier op een moderne en snelle manier te kunnen produceren </a:t>
            </a:r>
          </a:p>
        </p:txBody>
      </p:sp>
      <p:sp>
        <p:nvSpPr>
          <p:cNvPr id="6" name="Rechthoek 5"/>
          <p:cNvSpPr/>
          <p:nvPr/>
        </p:nvSpPr>
        <p:spPr>
          <a:xfrm>
            <a:off x="755576" y="4797152"/>
            <a:ext cx="7560840" cy="1323439"/>
          </a:xfrm>
          <a:prstGeom prst="rect">
            <a:avLst/>
          </a:prstGeom>
        </p:spPr>
        <p:txBody>
          <a:bodyPr wrap="square">
            <a:spAutoFit/>
          </a:bodyPr>
          <a:lstStyle/>
          <a:p>
            <a:r>
              <a:rPr lang="nl-NL" sz="4000" b="1" dirty="0" smtClean="0"/>
              <a:t>Vlaams-Brabant drinkt</a:t>
            </a:r>
            <a:br>
              <a:rPr lang="nl-NL" sz="4000" b="1" dirty="0" smtClean="0"/>
            </a:br>
            <a:r>
              <a:rPr lang="nl-NL" sz="4000" b="1" dirty="0" smtClean="0"/>
              <a:t>Bier- en jenevercultuur sinds 1800</a:t>
            </a:r>
            <a:endParaRPr lang="nl-BE"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700808"/>
            <a:ext cx="5760640" cy="1143000"/>
          </a:xfrm>
        </p:spPr>
        <p:txBody>
          <a:bodyPr>
            <a:normAutofit/>
          </a:bodyPr>
          <a:lstStyle/>
          <a:p>
            <a:r>
              <a:rPr lang="nl-BE" sz="5400" dirty="0" smtClean="0">
                <a:solidFill>
                  <a:schemeClr val="accent6">
                    <a:lumMod val="50000"/>
                  </a:schemeClr>
                </a:solidFill>
              </a:rPr>
              <a:t>Een project van:</a:t>
            </a:r>
            <a:endParaRPr lang="nl-NL" sz="5400" dirty="0">
              <a:solidFill>
                <a:schemeClr val="accent6">
                  <a:lumMod val="50000"/>
                </a:schemeClr>
              </a:solidFill>
            </a:endParaRPr>
          </a:p>
        </p:txBody>
      </p:sp>
      <p:sp>
        <p:nvSpPr>
          <p:cNvPr id="3" name="Tijdelijke aanduiding voor inhoud 2"/>
          <p:cNvSpPr>
            <a:spLocks noGrp="1"/>
          </p:cNvSpPr>
          <p:nvPr>
            <p:ph idx="4294967295"/>
          </p:nvPr>
        </p:nvSpPr>
        <p:spPr>
          <a:xfrm>
            <a:off x="323528" y="2996952"/>
            <a:ext cx="8640960" cy="3600400"/>
          </a:xfrm>
        </p:spPr>
        <p:txBody>
          <a:bodyPr>
            <a:normAutofit fontScale="92500" lnSpcReduction="10000"/>
          </a:bodyPr>
          <a:lstStyle/>
          <a:p>
            <a:r>
              <a:rPr lang="nl-BE" b="1" dirty="0"/>
              <a:t>KONINKLIJKE GESCHIED- </a:t>
            </a:r>
            <a:r>
              <a:rPr lang="nl-BE" b="1" dirty="0" smtClean="0"/>
              <a:t>EN OUDHEIDKUNDIGE </a:t>
            </a:r>
            <a:r>
              <a:rPr lang="nl-BE" b="1" dirty="0"/>
              <a:t>KRING VAN HALLE</a:t>
            </a:r>
            <a:r>
              <a:rPr lang="nl-BE" dirty="0"/>
              <a:t> (KGOKH</a:t>
            </a:r>
            <a:r>
              <a:rPr lang="nl-BE" dirty="0" smtClean="0"/>
              <a:t>), </a:t>
            </a:r>
            <a:r>
              <a:rPr lang="nl-BE" sz="2400" dirty="0"/>
              <a:t>Historisch Stadhuis, Grote markt 1b, 1500 Halle (</a:t>
            </a:r>
            <a:r>
              <a:rPr lang="nl-BE" sz="2400" u="sng" dirty="0">
                <a:hlinkClick r:id="rId2"/>
              </a:rPr>
              <a:t>info@</a:t>
            </a:r>
            <a:r>
              <a:rPr lang="nl-BE" sz="2400" u="sng" dirty="0" err="1">
                <a:hlinkClick r:id="rId2"/>
              </a:rPr>
              <a:t>hallensia.be</a:t>
            </a:r>
            <a:r>
              <a:rPr lang="nl-BE" sz="2400" dirty="0"/>
              <a:t> ), m.m.v.</a:t>
            </a:r>
            <a:endParaRPr lang="nl-NL" sz="2400" dirty="0"/>
          </a:p>
          <a:p>
            <a:r>
              <a:rPr lang="nl-BE" b="1" dirty="0"/>
              <a:t>DEN AST (ARCHIEF, STREEKMUSEUM, TOERISME)</a:t>
            </a:r>
            <a:r>
              <a:rPr lang="nl-BE" dirty="0"/>
              <a:t> </a:t>
            </a:r>
            <a:r>
              <a:rPr lang="nl-BE" sz="2400" dirty="0"/>
              <a:t>Meiboom 16, 1500 Halle, 02/365.97.70, </a:t>
            </a:r>
            <a:r>
              <a:rPr lang="nl-BE" sz="2400" u="sng" dirty="0">
                <a:hlinkClick r:id="rId3"/>
              </a:rPr>
              <a:t>denast@</a:t>
            </a:r>
            <a:r>
              <a:rPr lang="nl-BE" sz="2400" u="sng" dirty="0" err="1">
                <a:hlinkClick r:id="rId3"/>
              </a:rPr>
              <a:t>halle.be</a:t>
            </a:r>
            <a:r>
              <a:rPr lang="nl-BE" sz="2400" dirty="0"/>
              <a:t> </a:t>
            </a:r>
            <a:endParaRPr lang="nl-NL" sz="2400" dirty="0"/>
          </a:p>
          <a:p>
            <a:r>
              <a:rPr lang="nl-BE" b="1" dirty="0"/>
              <a:t>TOERISME PAJOTTENLAND &amp; ZENNEVALLEI</a:t>
            </a:r>
            <a:r>
              <a:rPr lang="nl-BE" dirty="0"/>
              <a:t>, </a:t>
            </a:r>
            <a:r>
              <a:rPr lang="nl-BE" sz="2200" dirty="0"/>
              <a:t>Historisch Stadhuis, Grote Markt 1, 1500 Halle, 02/356.42.59 (</a:t>
            </a:r>
            <a:r>
              <a:rPr lang="nl-BE" sz="2200" u="sng" dirty="0">
                <a:hlinkClick r:id="rId4"/>
              </a:rPr>
              <a:t>contact@</a:t>
            </a:r>
            <a:r>
              <a:rPr lang="nl-BE" sz="2200" u="sng" dirty="0" err="1">
                <a:hlinkClick r:id="rId4"/>
              </a:rPr>
              <a:t>toerisme-pajottenland.be</a:t>
            </a:r>
            <a:r>
              <a:rPr lang="nl-BE" sz="2200" dirty="0"/>
              <a:t> )</a:t>
            </a:r>
            <a:endParaRPr lang="nl-NL" sz="2200" dirty="0"/>
          </a:p>
          <a:p>
            <a:r>
              <a:rPr lang="nl-BE" b="1" dirty="0"/>
              <a:t>STREEKGIDSEN PAJOTTENLAND &amp; ZENNEVALLEI </a:t>
            </a:r>
            <a:endParaRPr lang="nl-NL" dirty="0"/>
          </a:p>
        </p:txBody>
      </p:sp>
      <p:pic>
        <p:nvPicPr>
          <p:cNvPr id="2050" name="Picture 2"/>
          <p:cNvPicPr>
            <a:picLocks noChangeAspect="1" noChangeArrowheads="1"/>
          </p:cNvPicPr>
          <p:nvPr/>
        </p:nvPicPr>
        <p:blipFill>
          <a:blip r:embed="rId5" cstate="print"/>
          <a:srcRect l="26245" t="20241" r="32787" b="39675"/>
          <a:stretch>
            <a:fillRect/>
          </a:stretch>
        </p:blipFill>
        <p:spPr bwMode="auto">
          <a:xfrm>
            <a:off x="6407696" y="692696"/>
            <a:ext cx="2147542" cy="2101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endParaRPr lang="nl-NL"/>
          </a:p>
        </p:txBody>
      </p:sp>
      <p:pic>
        <p:nvPicPr>
          <p:cNvPr id="23555" name="Picture 3" descr="F:\Bier\brij timmermans\Timmermans\DSCN6059.JPG"/>
          <p:cNvPicPr>
            <a:picLocks noChangeAspect="1" noChangeArrowheads="1"/>
          </p:cNvPicPr>
          <p:nvPr/>
        </p:nvPicPr>
        <p:blipFill>
          <a:blip r:embed="rId2" cstate="print"/>
          <a:srcRect l="3937" t="8001" b="2751"/>
          <a:stretch>
            <a:fillRect/>
          </a:stretch>
        </p:blipFill>
        <p:spPr bwMode="auto">
          <a:xfrm>
            <a:off x="-46472" y="0"/>
            <a:ext cx="9470026" cy="65973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3682752" cy="6250706"/>
          </a:xfrm>
        </p:spPr>
        <p:txBody>
          <a:bodyPr>
            <a:normAutofit/>
          </a:bodyPr>
          <a:lstStyle/>
          <a:p>
            <a:r>
              <a:rPr lang="nl-BE" sz="4000" b="1" dirty="0" smtClean="0"/>
              <a:t>De verzameling van </a:t>
            </a:r>
            <a:r>
              <a:rPr lang="nl-BE" sz="4000" b="1" dirty="0" err="1" smtClean="0"/>
              <a:t>KULv-brouwers</a:t>
            </a:r>
            <a:r>
              <a:rPr lang="nl-BE" sz="4000" b="1" dirty="0" smtClean="0"/>
              <a:t/>
            </a:r>
            <a:br>
              <a:rPr lang="nl-BE" sz="4000" b="1" dirty="0" smtClean="0"/>
            </a:br>
            <a:r>
              <a:rPr lang="nl-BE" sz="4000" b="1" dirty="0" smtClean="0"/>
              <a:t>eindwerken </a:t>
            </a:r>
            <a:r>
              <a:rPr lang="nl-BE" sz="4000" dirty="0" smtClean="0"/>
              <a:t/>
            </a:r>
            <a:br>
              <a:rPr lang="nl-BE" sz="4000" dirty="0" smtClean="0"/>
            </a:br>
            <a:r>
              <a:rPr lang="nl-BE" sz="3200" dirty="0" smtClean="0"/>
              <a:t>geeft een overzicht van het brouwgebeuren rond die eeuwwisseling</a:t>
            </a:r>
            <a:br>
              <a:rPr lang="nl-BE" sz="3200" dirty="0" smtClean="0"/>
            </a:br>
            <a:r>
              <a:rPr lang="nl-BE" sz="3200" dirty="0" smtClean="0"/>
              <a:t>(definitie “oud”)</a:t>
            </a:r>
            <a:endParaRPr lang="nl-NL" sz="3200" dirty="0"/>
          </a:p>
        </p:txBody>
      </p:sp>
      <p:pic>
        <p:nvPicPr>
          <p:cNvPr id="21506" name="Picture 2" descr="F:\Bier\brouwerijfoto's\brij Mortgzat.jpg"/>
          <p:cNvPicPr>
            <a:picLocks noChangeAspect="1" noChangeArrowheads="1"/>
          </p:cNvPicPr>
          <p:nvPr/>
        </p:nvPicPr>
        <p:blipFill>
          <a:blip r:embed="rId3" cstate="print"/>
          <a:srcRect/>
          <a:stretch>
            <a:fillRect/>
          </a:stretch>
        </p:blipFill>
        <p:spPr bwMode="auto">
          <a:xfrm>
            <a:off x="4256492" y="0"/>
            <a:ext cx="4887508"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3106688" cy="6394722"/>
          </a:xfrm>
        </p:spPr>
        <p:txBody>
          <a:bodyPr/>
          <a:lstStyle/>
          <a:p>
            <a:r>
              <a:rPr lang="nl-BE" dirty="0" smtClean="0"/>
              <a:t>V. </a:t>
            </a:r>
            <a:r>
              <a:rPr lang="nl-BE" dirty="0" err="1" smtClean="0"/>
              <a:t>Mortgat</a:t>
            </a:r>
            <a:r>
              <a:rPr lang="nl-BE" dirty="0" smtClean="0"/>
              <a:t/>
            </a:r>
            <a:br>
              <a:rPr lang="nl-BE" dirty="0" smtClean="0"/>
            </a:br>
            <a:r>
              <a:rPr lang="nl-BE" dirty="0" smtClean="0"/>
              <a:t>1880</a:t>
            </a:r>
            <a:br>
              <a:rPr lang="nl-BE" dirty="0" smtClean="0"/>
            </a:br>
            <a:r>
              <a:rPr lang="nl-BE" dirty="0" smtClean="0"/>
              <a:t/>
            </a:r>
            <a:br>
              <a:rPr lang="nl-BE" dirty="0" smtClean="0"/>
            </a:br>
            <a:r>
              <a:rPr lang="nl-BE" sz="3200" dirty="0" err="1" smtClean="0"/>
              <a:t>Théorie</a:t>
            </a:r>
            <a:r>
              <a:rPr lang="nl-BE" sz="3200" dirty="0" smtClean="0"/>
              <a:t> de la </a:t>
            </a:r>
            <a:r>
              <a:rPr lang="nl-BE" sz="3200" dirty="0" err="1" smtClean="0"/>
              <a:t>fabrication</a:t>
            </a:r>
            <a:r>
              <a:rPr lang="nl-BE" sz="3200" dirty="0" smtClean="0"/>
              <a:t> de la </a:t>
            </a:r>
            <a:r>
              <a:rPr lang="nl-BE" sz="3200" dirty="0" err="1" smtClean="0"/>
              <a:t>bière</a:t>
            </a:r>
            <a:r>
              <a:rPr lang="nl-BE" sz="3200" dirty="0" smtClean="0"/>
              <a:t>. </a:t>
            </a:r>
            <a:br>
              <a:rPr lang="nl-BE" sz="3200" dirty="0" smtClean="0"/>
            </a:br>
            <a:r>
              <a:rPr lang="nl-BE" sz="3200" dirty="0" smtClean="0"/>
              <a:t/>
            </a:r>
            <a:br>
              <a:rPr lang="nl-BE" sz="3200" dirty="0" smtClean="0"/>
            </a:br>
            <a:r>
              <a:rPr lang="nl-BE" sz="3200" dirty="0" smtClean="0"/>
              <a:t>Plans </a:t>
            </a:r>
            <a:r>
              <a:rPr lang="nl-BE" sz="3200" dirty="0" err="1" smtClean="0"/>
              <a:t>d’une</a:t>
            </a:r>
            <a:r>
              <a:rPr lang="nl-BE" sz="3200" dirty="0" smtClean="0"/>
              <a:t> brasserie de </a:t>
            </a:r>
            <a:r>
              <a:rPr lang="nl-BE" sz="3200" dirty="0" err="1" smtClean="0"/>
              <a:t>bière</a:t>
            </a:r>
            <a:r>
              <a:rPr lang="nl-BE" sz="3200" dirty="0" smtClean="0"/>
              <a:t> </a:t>
            </a:r>
            <a:r>
              <a:rPr lang="nl-BE" sz="3200" dirty="0" err="1" smtClean="0"/>
              <a:t>blanche</a:t>
            </a:r>
            <a:endParaRPr lang="nl-NL" sz="3200" dirty="0"/>
          </a:p>
        </p:txBody>
      </p:sp>
      <p:pic>
        <p:nvPicPr>
          <p:cNvPr id="3074" name="Picture 2" descr="F:\Bier\historische getuige\eindwerken\inhoud eindwerken\1a. mortgat 1.jpg"/>
          <p:cNvPicPr>
            <a:picLocks noChangeAspect="1" noChangeArrowheads="1"/>
          </p:cNvPicPr>
          <p:nvPr/>
        </p:nvPicPr>
        <p:blipFill>
          <a:blip r:embed="rId2" cstate="print"/>
          <a:srcRect/>
          <a:stretch>
            <a:fillRect/>
          </a:stretch>
        </p:blipFill>
        <p:spPr bwMode="auto">
          <a:xfrm>
            <a:off x="3851920" y="332656"/>
            <a:ext cx="4909592" cy="63300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8"/>
            <a:ext cx="3672408" cy="6178698"/>
          </a:xfrm>
        </p:spPr>
        <p:txBody>
          <a:bodyPr>
            <a:normAutofit/>
          </a:bodyPr>
          <a:lstStyle/>
          <a:p>
            <a:r>
              <a:rPr lang="nl-BE" dirty="0" smtClean="0"/>
              <a:t>Charles </a:t>
            </a:r>
            <a:r>
              <a:rPr lang="nl-BE" dirty="0" err="1" smtClean="0"/>
              <a:t>Pètre</a:t>
            </a:r>
            <a:r>
              <a:rPr lang="nl-BE" dirty="0" smtClean="0"/>
              <a:t>,</a:t>
            </a:r>
            <a:br>
              <a:rPr lang="nl-BE" dirty="0" smtClean="0"/>
            </a:br>
            <a:r>
              <a:rPr lang="nl-BE" dirty="0" smtClean="0"/>
              <a:t>Halle, 1897</a:t>
            </a:r>
            <a:br>
              <a:rPr lang="nl-BE" dirty="0" smtClean="0"/>
            </a:br>
            <a:r>
              <a:rPr lang="nl-BE" dirty="0" smtClean="0"/>
              <a:t/>
            </a:r>
            <a:br>
              <a:rPr lang="nl-BE" dirty="0" smtClean="0"/>
            </a:br>
            <a:r>
              <a:rPr lang="nl-BE" sz="4000" dirty="0" smtClean="0"/>
              <a:t>Brasserie et </a:t>
            </a:r>
            <a:r>
              <a:rPr lang="nl-BE" sz="4000" dirty="0" err="1" smtClean="0"/>
              <a:t>malterie</a:t>
            </a:r>
            <a:r>
              <a:rPr lang="nl-BE" sz="4000" dirty="0" smtClean="0"/>
              <a:t> </a:t>
            </a:r>
            <a:r>
              <a:rPr lang="nl-BE" sz="4000" dirty="0" err="1" smtClean="0"/>
              <a:t>pour</a:t>
            </a:r>
            <a:r>
              <a:rPr lang="nl-BE" sz="4000" dirty="0" smtClean="0"/>
              <a:t> </a:t>
            </a:r>
            <a:r>
              <a:rPr lang="nl-BE" sz="4000" dirty="0" err="1" smtClean="0"/>
              <a:t>Petite</a:t>
            </a:r>
            <a:r>
              <a:rPr lang="nl-BE" sz="4000" dirty="0" smtClean="0"/>
              <a:t> </a:t>
            </a:r>
            <a:r>
              <a:rPr lang="nl-BE" sz="4000" dirty="0" err="1" smtClean="0"/>
              <a:t>Bavière</a:t>
            </a:r>
            <a:r>
              <a:rPr lang="nl-BE" sz="4000" dirty="0" smtClean="0"/>
              <a:t> et Lambic</a:t>
            </a:r>
            <a:endParaRPr lang="nl-NL" sz="4000" dirty="0"/>
          </a:p>
        </p:txBody>
      </p:sp>
      <p:graphicFrame>
        <p:nvGraphicFramePr>
          <p:cNvPr id="5122" name="Object 2"/>
          <p:cNvGraphicFramePr>
            <a:graphicFrameLocks noChangeAspect="1"/>
          </p:cNvGraphicFramePr>
          <p:nvPr/>
        </p:nvGraphicFramePr>
        <p:xfrm>
          <a:off x="3851920" y="0"/>
          <a:ext cx="4872136" cy="6894787"/>
        </p:xfrm>
        <a:graphic>
          <a:graphicData uri="http://schemas.openxmlformats.org/presentationml/2006/ole">
            <p:oleObj spid="_x0000_s5122" name="Acrobat Document" r:id="rId3" imgW="4079880" imgH="5773680" progId="AcroExch.Document.11">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6336704"/>
          </a:xfrm>
        </p:spPr>
        <p:txBody>
          <a:bodyPr>
            <a:normAutofit/>
          </a:bodyPr>
          <a:lstStyle/>
          <a:p>
            <a:r>
              <a:rPr lang="nl-BE" b="1" dirty="0" smtClean="0"/>
              <a:t>Lijst van de </a:t>
            </a:r>
            <a:r>
              <a:rPr lang="nl-BE" b="1" dirty="0" err="1" smtClean="0"/>
              <a:t>brouwerseindwerken</a:t>
            </a:r>
            <a:r>
              <a:rPr lang="nl-BE" b="1" dirty="0" smtClean="0"/>
              <a:t/>
            </a:r>
            <a:br>
              <a:rPr lang="nl-BE" b="1" dirty="0" smtClean="0"/>
            </a:br>
            <a:r>
              <a:rPr lang="nl-NL" sz="2800" dirty="0" smtClean="0"/>
              <a:t/>
            </a:r>
            <a:br>
              <a:rPr lang="nl-NL" sz="2800" dirty="0" smtClean="0"/>
            </a:br>
            <a:r>
              <a:rPr lang="nl-BE" sz="1800" dirty="0" smtClean="0"/>
              <a:t> </a:t>
            </a:r>
            <a:r>
              <a:rPr lang="nl-NL" sz="1800" dirty="0" smtClean="0"/>
              <a:t/>
            </a:r>
            <a:br>
              <a:rPr lang="nl-NL" sz="1800" dirty="0" smtClean="0"/>
            </a:br>
            <a:r>
              <a:rPr lang="fr-BE" sz="2800" dirty="0" smtClean="0"/>
              <a:t>1. V. </a:t>
            </a:r>
            <a:r>
              <a:rPr lang="fr-BE" sz="2800" dirty="0" err="1" smtClean="0"/>
              <a:t>Mortgat</a:t>
            </a:r>
            <a:r>
              <a:rPr lang="fr-BE" sz="2800" dirty="0" smtClean="0"/>
              <a:t>. 1880</a:t>
            </a:r>
            <a:r>
              <a:rPr lang="nl-NL" sz="2800" dirty="0" smtClean="0"/>
              <a:t>, </a:t>
            </a:r>
            <a:r>
              <a:rPr lang="fr-BE" sz="2800" b="1" dirty="0" smtClean="0">
                <a:solidFill>
                  <a:schemeClr val="accent6">
                    <a:lumMod val="50000"/>
                  </a:schemeClr>
                </a:solidFill>
              </a:rPr>
              <a:t>bière blanche</a:t>
            </a:r>
            <a:r>
              <a:rPr lang="nl-NL" sz="2800" dirty="0" smtClean="0"/>
              <a:t/>
            </a:r>
            <a:br>
              <a:rPr lang="nl-NL" sz="2800" dirty="0" smtClean="0"/>
            </a:br>
            <a:r>
              <a:rPr lang="fr-FR" sz="2800" dirty="0" smtClean="0"/>
              <a:t> 2. Christian </a:t>
            </a:r>
            <a:r>
              <a:rPr lang="fr-FR" sz="2800" dirty="0" err="1" smtClean="0"/>
              <a:t>Fettweis</a:t>
            </a:r>
            <a:r>
              <a:rPr lang="fr-FR" sz="2800" dirty="0" smtClean="0"/>
              <a:t> (Verviers) 1881</a:t>
            </a:r>
            <a:r>
              <a:rPr lang="nl-NL" sz="2800" dirty="0" smtClean="0"/>
              <a:t>,</a:t>
            </a:r>
            <a:r>
              <a:rPr lang="fr-FR" sz="2800" dirty="0" smtClean="0"/>
              <a:t> « La </a:t>
            </a:r>
            <a:r>
              <a:rPr lang="fr-FR" sz="2800" dirty="0" err="1" smtClean="0"/>
              <a:t>Gileppe</a:t>
            </a:r>
            <a:r>
              <a:rPr lang="fr-FR" sz="2800" dirty="0" smtClean="0"/>
              <a:t> », brasserie</a:t>
            </a:r>
            <a:r>
              <a:rPr lang="nl-NL" sz="2800" dirty="0" smtClean="0"/>
              <a:t/>
            </a:r>
            <a:br>
              <a:rPr lang="nl-NL" sz="2800" dirty="0" smtClean="0"/>
            </a:br>
            <a:r>
              <a:rPr lang="nl-NL" sz="2800" dirty="0" smtClean="0"/>
              <a:t> </a:t>
            </a:r>
            <a:r>
              <a:rPr lang="fr-BE" sz="2800" dirty="0" smtClean="0"/>
              <a:t>3. E. </a:t>
            </a:r>
            <a:r>
              <a:rPr lang="fr-BE" sz="2800" dirty="0" err="1" smtClean="0"/>
              <a:t>Bodart</a:t>
            </a:r>
            <a:r>
              <a:rPr lang="fr-BE" sz="2800" dirty="0" smtClean="0"/>
              <a:t>, 1883</a:t>
            </a:r>
            <a:r>
              <a:rPr lang="nl-NL" sz="2800" dirty="0" smtClean="0"/>
              <a:t>, </a:t>
            </a:r>
            <a:r>
              <a:rPr lang="fr-BE" sz="2800" dirty="0" smtClean="0"/>
              <a:t>Distillerie</a:t>
            </a:r>
            <a:r>
              <a:rPr lang="nl-NL" sz="2800" dirty="0" smtClean="0"/>
              <a:t/>
            </a:r>
            <a:br>
              <a:rPr lang="nl-NL" sz="2800" dirty="0" smtClean="0"/>
            </a:br>
            <a:r>
              <a:rPr lang="fr-BE" sz="2800" dirty="0" smtClean="0"/>
              <a:t> 4. Edouard </a:t>
            </a:r>
            <a:r>
              <a:rPr lang="fr-BE" sz="2800" dirty="0" err="1" smtClean="0"/>
              <a:t>Moulart</a:t>
            </a:r>
            <a:r>
              <a:rPr lang="fr-BE" sz="2800" dirty="0" smtClean="0"/>
              <a:t>, 1890</a:t>
            </a:r>
            <a:r>
              <a:rPr lang="nl-NL" sz="2800" dirty="0" smtClean="0"/>
              <a:t>, </a:t>
            </a:r>
            <a:r>
              <a:rPr lang="fr-BE" sz="2800" dirty="0" smtClean="0"/>
              <a:t>bière de </a:t>
            </a:r>
            <a:r>
              <a:rPr lang="fr-BE" sz="2800" b="1" dirty="0" smtClean="0">
                <a:solidFill>
                  <a:schemeClr val="accent6">
                    <a:lumMod val="50000"/>
                  </a:schemeClr>
                </a:solidFill>
              </a:rPr>
              <a:t>Bavière</a:t>
            </a:r>
            <a:r>
              <a:rPr lang="nl-NL" sz="2800" dirty="0" smtClean="0"/>
              <a:t/>
            </a:r>
            <a:br>
              <a:rPr lang="nl-NL" sz="2800" dirty="0" smtClean="0"/>
            </a:br>
            <a:r>
              <a:rPr lang="fr-BE" sz="2800" dirty="0" smtClean="0"/>
              <a:t> 5. R. </a:t>
            </a:r>
            <a:r>
              <a:rPr lang="fr-BE" sz="2800" dirty="0" err="1" smtClean="0"/>
              <a:t>Doutrelepont</a:t>
            </a:r>
            <a:r>
              <a:rPr lang="fr-BE" sz="2800" dirty="0" smtClean="0"/>
              <a:t>, 1892</a:t>
            </a:r>
            <a:r>
              <a:rPr lang="nl-NL" sz="2800" dirty="0" smtClean="0"/>
              <a:t>, </a:t>
            </a:r>
            <a:r>
              <a:rPr lang="fr-BE" sz="2800" dirty="0" smtClean="0"/>
              <a:t>bière de Bavière </a:t>
            </a:r>
            <a:r>
              <a:rPr lang="nl-NL" sz="2800" dirty="0" smtClean="0"/>
              <a:t/>
            </a:r>
            <a:br>
              <a:rPr lang="nl-NL" sz="2800" dirty="0" smtClean="0"/>
            </a:br>
            <a:r>
              <a:rPr lang="en-US" sz="2800" dirty="0" smtClean="0"/>
              <a:t>6. Arthur Peters, 1896</a:t>
            </a:r>
            <a:r>
              <a:rPr lang="nl-NL" sz="2800" dirty="0" smtClean="0"/>
              <a:t>, </a:t>
            </a:r>
            <a:r>
              <a:rPr lang="fr-BE" sz="2800" b="1" dirty="0" smtClean="0">
                <a:solidFill>
                  <a:schemeClr val="accent6">
                    <a:lumMod val="50000"/>
                  </a:schemeClr>
                </a:solidFill>
              </a:rPr>
              <a:t>fermentation haute </a:t>
            </a:r>
            <a:r>
              <a:rPr lang="nl-NL" sz="2800" dirty="0" smtClean="0"/>
              <a:t/>
            </a:r>
            <a:br>
              <a:rPr lang="nl-NL" sz="2800" dirty="0" smtClean="0"/>
            </a:br>
            <a:r>
              <a:rPr lang="fr-BE" sz="2800" dirty="0" smtClean="0"/>
              <a:t> 7. Charles </a:t>
            </a:r>
            <a:r>
              <a:rPr lang="fr-BE" sz="2800" dirty="0" err="1" smtClean="0"/>
              <a:t>Pètre</a:t>
            </a:r>
            <a:r>
              <a:rPr lang="fr-BE" sz="2800" dirty="0" smtClean="0"/>
              <a:t>, 1897</a:t>
            </a:r>
            <a:r>
              <a:rPr lang="nl-NL" sz="2800" dirty="0" smtClean="0"/>
              <a:t>, </a:t>
            </a:r>
            <a:r>
              <a:rPr lang="fr-BE" sz="2800" dirty="0" smtClean="0"/>
              <a:t>Petite-Bavière et </a:t>
            </a:r>
            <a:r>
              <a:rPr lang="fr-BE" sz="2800" b="1" dirty="0" smtClean="0">
                <a:solidFill>
                  <a:schemeClr val="accent6">
                    <a:lumMod val="50000"/>
                  </a:schemeClr>
                </a:solidFill>
              </a:rPr>
              <a:t>Lambic</a:t>
            </a:r>
            <a:r>
              <a:rPr lang="nl-NL" sz="2800" dirty="0" smtClean="0"/>
              <a:t/>
            </a:r>
            <a:br>
              <a:rPr lang="nl-NL" sz="2800" dirty="0" smtClean="0"/>
            </a:br>
            <a:r>
              <a:rPr lang="nl-NL" sz="2800" dirty="0" smtClean="0"/>
              <a:t> </a:t>
            </a:r>
            <a:r>
              <a:rPr lang="fr-FR" sz="2800" dirty="0" smtClean="0"/>
              <a:t>8. E. </a:t>
            </a:r>
            <a:r>
              <a:rPr lang="fr-FR" sz="2800" dirty="0" err="1" smtClean="0"/>
              <a:t>Belpaire</a:t>
            </a:r>
            <a:r>
              <a:rPr lang="fr-FR" sz="2800" dirty="0" smtClean="0"/>
              <a:t>, 1898</a:t>
            </a:r>
            <a:r>
              <a:rPr lang="nl-NL" sz="2800" dirty="0" smtClean="0"/>
              <a:t>, </a:t>
            </a:r>
            <a:r>
              <a:rPr lang="fr-BE" sz="2800" b="1" dirty="0" smtClean="0">
                <a:solidFill>
                  <a:schemeClr val="accent6">
                    <a:lumMod val="50000"/>
                  </a:schemeClr>
                </a:solidFill>
              </a:rPr>
              <a:t>bière brune</a:t>
            </a:r>
            <a:r>
              <a:rPr lang="fr-BE" sz="2800" dirty="0" smtClean="0"/>
              <a:t> </a:t>
            </a:r>
            <a:r>
              <a:rPr lang="nl-NL" sz="2800" dirty="0" smtClean="0"/>
              <a:t/>
            </a:r>
            <a:br>
              <a:rPr lang="nl-NL" sz="2800" dirty="0" smtClean="0"/>
            </a:br>
            <a:r>
              <a:rPr lang="fr-FR" sz="2800" dirty="0" smtClean="0"/>
              <a:t> </a:t>
            </a:r>
            <a:r>
              <a:rPr lang="fr-BE" sz="2800" dirty="0" smtClean="0"/>
              <a:t>9. Georges Moreau, 1902</a:t>
            </a:r>
            <a:r>
              <a:rPr lang="nl-NL" sz="2800" dirty="0" smtClean="0"/>
              <a:t>, </a:t>
            </a:r>
            <a:r>
              <a:rPr lang="fr-BE" sz="2800" dirty="0" smtClean="0"/>
              <a:t>malterie </a:t>
            </a:r>
            <a:r>
              <a:rPr lang="nl-NL" sz="2800" dirty="0" smtClean="0"/>
              <a:t/>
            </a:r>
            <a:br>
              <a:rPr lang="nl-NL" sz="2800" dirty="0" smtClean="0"/>
            </a:br>
            <a:endParaRPr lang="nl-NL"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6322714"/>
          </a:xfrm>
        </p:spPr>
        <p:txBody>
          <a:bodyPr/>
          <a:lstStyle/>
          <a:p>
            <a:r>
              <a:rPr lang="nl-BE" b="1" dirty="0" smtClean="0"/>
              <a:t>Bewaring en ontsluiting </a:t>
            </a:r>
            <a:r>
              <a:rPr lang="nl-BE" b="1" dirty="0" smtClean="0"/>
              <a:t/>
            </a:r>
            <a:br>
              <a:rPr lang="nl-BE" b="1" dirty="0" smtClean="0"/>
            </a:br>
            <a:r>
              <a:rPr lang="nl-BE" sz="2400" dirty="0" smtClean="0"/>
              <a:t>door </a:t>
            </a:r>
            <a:r>
              <a:rPr lang="nl-BE" sz="2400" dirty="0" smtClean="0"/>
              <a:t>de KGOKH en Den Ast m.m.v. de Streekgidsen :</a:t>
            </a:r>
            <a:r>
              <a:rPr lang="nl-BE" b="1" dirty="0" smtClean="0"/>
              <a:t/>
            </a:r>
            <a:br>
              <a:rPr lang="nl-BE" b="1" dirty="0" smtClean="0"/>
            </a:br>
            <a:r>
              <a:rPr lang="nl-BE" dirty="0" smtClean="0"/>
              <a:t/>
            </a:r>
            <a:br>
              <a:rPr lang="nl-BE" dirty="0" smtClean="0"/>
            </a:br>
            <a:r>
              <a:rPr lang="nl-BE" sz="3200" dirty="0" smtClean="0"/>
              <a:t>- </a:t>
            </a:r>
            <a:r>
              <a:rPr lang="nl-BE" sz="3200" dirty="0" err="1" smtClean="0"/>
              <a:t>digitalisatie</a:t>
            </a:r>
            <a:r>
              <a:rPr lang="nl-BE" sz="3200" dirty="0" smtClean="0"/>
              <a:t/>
            </a:r>
            <a:br>
              <a:rPr lang="nl-BE" sz="3200" dirty="0" smtClean="0"/>
            </a:br>
            <a:r>
              <a:rPr lang="nl-BE" sz="3200" dirty="0" smtClean="0"/>
              <a:t>- raadpleging (erfgoedloket Den Ast)</a:t>
            </a:r>
            <a:br>
              <a:rPr lang="nl-BE" sz="3200" dirty="0" smtClean="0"/>
            </a:br>
            <a:r>
              <a:rPr lang="nl-BE" sz="3200" dirty="0" smtClean="0"/>
              <a:t>- </a:t>
            </a:r>
            <a:r>
              <a:rPr lang="nl-BE" sz="3200" dirty="0" smtClean="0"/>
              <a:t>scans en copies</a:t>
            </a:r>
            <a:r>
              <a:rPr lang="nl-BE" sz="3200" dirty="0" smtClean="0"/>
              <a:t> </a:t>
            </a:r>
            <a:r>
              <a:rPr lang="nl-BE" sz="3200" dirty="0" smtClean="0"/>
              <a:t/>
            </a:r>
            <a:br>
              <a:rPr lang="nl-BE" sz="3200" dirty="0" smtClean="0"/>
            </a:br>
            <a:r>
              <a:rPr lang="nl-BE" sz="3200" dirty="0" smtClean="0"/>
              <a:t>- </a:t>
            </a:r>
            <a:r>
              <a:rPr lang="nl-BE" sz="3200" dirty="0" err="1" smtClean="0"/>
              <a:t>on</a:t>
            </a:r>
            <a:r>
              <a:rPr lang="nl-BE" sz="3200" dirty="0" smtClean="0"/>
              <a:t> </a:t>
            </a:r>
            <a:r>
              <a:rPr lang="nl-BE" sz="3200" dirty="0" err="1" smtClean="0"/>
              <a:t>line</a:t>
            </a:r>
            <a:r>
              <a:rPr lang="nl-BE" sz="3200" dirty="0" smtClean="0"/>
              <a:t> netwerk (kennisdeling)</a:t>
            </a:r>
            <a:endParaRPr lang="nl-NL"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104" y="260648"/>
            <a:ext cx="3394720" cy="6394722"/>
          </a:xfrm>
        </p:spPr>
        <p:txBody>
          <a:bodyPr/>
          <a:lstStyle/>
          <a:p>
            <a:r>
              <a:rPr lang="nl-BE" b="1" dirty="0" smtClean="0"/>
              <a:t>De </a:t>
            </a:r>
            <a:r>
              <a:rPr lang="nl-BE" b="1" dirty="0" err="1" smtClean="0"/>
              <a:t>Halse</a:t>
            </a:r>
            <a:r>
              <a:rPr lang="nl-BE" b="1" dirty="0" smtClean="0"/>
              <a:t> ordonnantie 1559/’60</a:t>
            </a:r>
            <a:endParaRPr lang="nl-NL" b="1" dirty="0"/>
          </a:p>
        </p:txBody>
      </p:sp>
      <p:pic>
        <p:nvPicPr>
          <p:cNvPr id="1027" name="Picture 3" descr="F:\Bier\1560.oorkonde\1560 tekst.jpg"/>
          <p:cNvPicPr>
            <a:picLocks noGrp="1" noChangeAspect="1" noChangeArrowheads="1"/>
          </p:cNvPicPr>
          <p:nvPr>
            <p:ph idx="1"/>
          </p:nvPr>
        </p:nvPicPr>
        <p:blipFill>
          <a:blip r:embed="rId2" cstate="print"/>
          <a:srcRect r="2667"/>
          <a:stretch>
            <a:fillRect/>
          </a:stretch>
        </p:blipFill>
        <p:spPr bwMode="auto">
          <a:xfrm>
            <a:off x="179512" y="476672"/>
            <a:ext cx="5256584" cy="6192688"/>
          </a:xfrm>
          <a:prstGeom prst="rect">
            <a:avLst/>
          </a:prstGeom>
          <a:noFill/>
        </p:spPr>
      </p:pic>
      <p:sp>
        <p:nvSpPr>
          <p:cNvPr id="4" name="Tijdelijke aanduiding voor dianummer 3"/>
          <p:cNvSpPr>
            <a:spLocks noGrp="1"/>
          </p:cNvSpPr>
          <p:nvPr>
            <p:ph type="sldNum" sz="quarter" idx="12"/>
          </p:nvPr>
        </p:nvSpPr>
        <p:spPr/>
        <p:txBody>
          <a:bodyPr/>
          <a:lstStyle/>
          <a:p>
            <a:fld id="{33F01290-AAEA-4523-863E-8D8696BE4F2A}" type="slidenum">
              <a:rPr lang="nl-NL" smtClean="0"/>
              <a:pPr/>
              <a:t>8</a:t>
            </a:fld>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6264696"/>
          </a:xfrm>
        </p:spPr>
        <p:txBody>
          <a:bodyPr>
            <a:normAutofit fontScale="92500" lnSpcReduction="20000"/>
          </a:bodyPr>
          <a:lstStyle/>
          <a:p>
            <a:pPr>
              <a:buNone/>
            </a:pPr>
            <a:r>
              <a:rPr lang="fr-FR" b="1" dirty="0" smtClean="0"/>
              <a:t>	</a:t>
            </a:r>
            <a:r>
              <a:rPr lang="fr-FR" b="1" dirty="0" err="1" smtClean="0"/>
              <a:t>Extraict</a:t>
            </a:r>
            <a:r>
              <a:rPr lang="fr-FR" b="1" dirty="0" smtClean="0"/>
              <a:t> </a:t>
            </a:r>
            <a:r>
              <a:rPr lang="fr-FR" dirty="0" err="1"/>
              <a:t>daucuns</a:t>
            </a:r>
            <a:r>
              <a:rPr lang="fr-FR" dirty="0"/>
              <a:t> articles des </a:t>
            </a:r>
            <a:r>
              <a:rPr lang="fr-FR" dirty="0" err="1"/>
              <a:t>ordonnan</a:t>
            </a:r>
            <a:r>
              <a:rPr lang="fr-FR" dirty="0"/>
              <a:t> et </a:t>
            </a:r>
            <a:r>
              <a:rPr lang="fr-FR" dirty="0" err="1"/>
              <a:t>statuz</a:t>
            </a:r>
            <a:r>
              <a:rPr lang="fr-FR" dirty="0"/>
              <a:t> sur le fait des brasseurs et </a:t>
            </a:r>
            <a:r>
              <a:rPr lang="fr-FR" dirty="0" err="1"/>
              <a:t>cambiers</a:t>
            </a:r>
            <a:r>
              <a:rPr lang="fr-FR" dirty="0"/>
              <a:t> de </a:t>
            </a:r>
            <a:r>
              <a:rPr lang="fr-FR" dirty="0" err="1"/>
              <a:t>laditte</a:t>
            </a:r>
            <a:r>
              <a:rPr lang="fr-FR" dirty="0"/>
              <a:t> ville de </a:t>
            </a:r>
            <a:r>
              <a:rPr lang="fr-FR" dirty="0" err="1"/>
              <a:t>hal</a:t>
            </a:r>
            <a:r>
              <a:rPr lang="fr-FR" dirty="0"/>
              <a:t>. </a:t>
            </a:r>
            <a:endParaRPr lang="fr-FR" dirty="0" smtClean="0"/>
          </a:p>
          <a:p>
            <a:pPr>
              <a:buNone/>
            </a:pPr>
            <a:r>
              <a:rPr lang="fr-FR" dirty="0" smtClean="0"/>
              <a:t>	Item </a:t>
            </a:r>
            <a:r>
              <a:rPr lang="fr-FR" dirty="0"/>
              <a:t>Est statue et ordonne pour le plus </a:t>
            </a:r>
            <a:r>
              <a:rPr lang="fr-FR" dirty="0" err="1"/>
              <a:t>grant</a:t>
            </a:r>
            <a:r>
              <a:rPr lang="fr-FR" dirty="0"/>
              <a:t> </a:t>
            </a:r>
            <a:r>
              <a:rPr lang="fr-FR" dirty="0" err="1"/>
              <a:t>prouffit</a:t>
            </a:r>
            <a:r>
              <a:rPr lang="fr-FR" dirty="0"/>
              <a:t> de la ville que </a:t>
            </a:r>
            <a:r>
              <a:rPr lang="fr-FR" dirty="0" err="1"/>
              <a:t>doresnavant</a:t>
            </a:r>
            <a:r>
              <a:rPr lang="fr-FR" dirty="0"/>
              <a:t> on brassera </a:t>
            </a:r>
            <a:r>
              <a:rPr lang="fr-FR" b="1" dirty="0" err="1">
                <a:solidFill>
                  <a:schemeClr val="accent6"/>
                </a:solidFill>
              </a:rPr>
              <a:t>keute</a:t>
            </a:r>
            <a:r>
              <a:rPr lang="fr-FR" b="1" dirty="0">
                <a:solidFill>
                  <a:schemeClr val="accent6"/>
                </a:solidFill>
              </a:rPr>
              <a:t> et houppe </a:t>
            </a:r>
            <a:r>
              <a:rPr lang="fr-FR" dirty="0"/>
              <a:t>sur </a:t>
            </a:r>
            <a:r>
              <a:rPr lang="fr-FR" b="1" dirty="0">
                <a:solidFill>
                  <a:schemeClr val="accent6"/>
                </a:solidFill>
              </a:rPr>
              <a:t>le </a:t>
            </a:r>
            <a:r>
              <a:rPr lang="fr-FR" b="1" dirty="0" err="1">
                <a:solidFill>
                  <a:schemeClr val="accent6"/>
                </a:solidFill>
              </a:rPr>
              <a:t>pegele</a:t>
            </a:r>
            <a:r>
              <a:rPr lang="fr-FR" b="1" dirty="0">
                <a:solidFill>
                  <a:schemeClr val="accent6"/>
                </a:solidFill>
              </a:rPr>
              <a:t> </a:t>
            </a:r>
            <a:r>
              <a:rPr lang="fr-FR" dirty="0"/>
              <a:t>et selon la </a:t>
            </a:r>
            <a:r>
              <a:rPr lang="fr-FR" dirty="0" err="1"/>
              <a:t>valleur</a:t>
            </a:r>
            <a:r>
              <a:rPr lang="fr-FR" dirty="0"/>
              <a:t> des grains </a:t>
            </a:r>
            <a:r>
              <a:rPr lang="fr-FR" dirty="0" err="1"/>
              <a:t>ainsy</a:t>
            </a:r>
            <a:r>
              <a:rPr lang="fr-FR" dirty="0"/>
              <a:t> que </a:t>
            </a:r>
            <a:r>
              <a:rPr lang="fr-FR" dirty="0" err="1"/>
              <a:t>lon</a:t>
            </a:r>
            <a:r>
              <a:rPr lang="fr-FR" dirty="0"/>
              <a:t> est </a:t>
            </a:r>
            <a:r>
              <a:rPr lang="fr-FR" b="1" dirty="0" err="1">
                <a:solidFill>
                  <a:schemeClr val="accent6"/>
                </a:solidFill>
              </a:rPr>
              <a:t>acoustume</a:t>
            </a:r>
            <a:r>
              <a:rPr lang="fr-FR" b="1" dirty="0">
                <a:solidFill>
                  <a:schemeClr val="accent6"/>
                </a:solidFill>
              </a:rPr>
              <a:t> de </a:t>
            </a:r>
            <a:r>
              <a:rPr lang="fr-FR" b="1" dirty="0" err="1">
                <a:solidFill>
                  <a:schemeClr val="accent6"/>
                </a:solidFill>
              </a:rPr>
              <a:t>vielz</a:t>
            </a:r>
            <a:r>
              <a:rPr lang="fr-FR" b="1" dirty="0">
                <a:solidFill>
                  <a:schemeClr val="accent6"/>
                </a:solidFill>
              </a:rPr>
              <a:t> temps</a:t>
            </a:r>
            <a:r>
              <a:rPr lang="fr-FR" dirty="0"/>
              <a:t>. ... </a:t>
            </a:r>
            <a:endParaRPr lang="fr-FR" dirty="0" smtClean="0"/>
          </a:p>
          <a:p>
            <a:pPr>
              <a:buNone/>
            </a:pPr>
            <a:r>
              <a:rPr lang="fr-FR" dirty="0" smtClean="0"/>
              <a:t>	Item </a:t>
            </a:r>
            <a:r>
              <a:rPr lang="fr-FR" dirty="0"/>
              <a:t>Que </a:t>
            </a:r>
            <a:r>
              <a:rPr lang="fr-FR" dirty="0" err="1"/>
              <a:t>nulz</a:t>
            </a:r>
            <a:r>
              <a:rPr lang="fr-FR" dirty="0"/>
              <a:t> </a:t>
            </a:r>
            <a:r>
              <a:rPr lang="fr-FR" dirty="0" err="1"/>
              <a:t>sadvance</a:t>
            </a:r>
            <a:r>
              <a:rPr lang="fr-FR" dirty="0"/>
              <a:t> de faire de </a:t>
            </a:r>
            <a:r>
              <a:rPr lang="fr-FR" dirty="0" err="1"/>
              <a:t>bree</a:t>
            </a:r>
            <a:r>
              <a:rPr lang="fr-FR" dirty="0"/>
              <a:t> sans y mettre xvi </a:t>
            </a:r>
            <a:r>
              <a:rPr lang="fr-FR" dirty="0" err="1"/>
              <a:t>Rxes</a:t>
            </a:r>
            <a:r>
              <a:rPr lang="fr-FR" dirty="0"/>
              <a:t> de grains </a:t>
            </a:r>
            <a:r>
              <a:rPr lang="fr-FR" dirty="0" err="1"/>
              <a:t>Assauvoir</a:t>
            </a:r>
            <a:r>
              <a:rPr lang="fr-FR" dirty="0"/>
              <a:t> </a:t>
            </a:r>
            <a:r>
              <a:rPr lang="fr-FR" b="1" dirty="0">
                <a:solidFill>
                  <a:schemeClr val="accent6"/>
                </a:solidFill>
              </a:rPr>
              <a:t>vi </a:t>
            </a:r>
            <a:r>
              <a:rPr lang="fr-FR" b="1" dirty="0" err="1">
                <a:solidFill>
                  <a:schemeClr val="accent6"/>
                </a:solidFill>
              </a:rPr>
              <a:t>Rxes</a:t>
            </a:r>
            <a:r>
              <a:rPr lang="fr-FR" b="1" dirty="0">
                <a:solidFill>
                  <a:schemeClr val="accent6"/>
                </a:solidFill>
              </a:rPr>
              <a:t> de </a:t>
            </a:r>
            <a:r>
              <a:rPr lang="fr-FR" b="1" dirty="0" err="1">
                <a:solidFill>
                  <a:schemeClr val="accent6"/>
                </a:solidFill>
              </a:rPr>
              <a:t>fourment</a:t>
            </a:r>
            <a:r>
              <a:rPr lang="fr-FR" b="1" dirty="0">
                <a:solidFill>
                  <a:schemeClr val="accent6"/>
                </a:solidFill>
              </a:rPr>
              <a:t> </a:t>
            </a:r>
            <a:r>
              <a:rPr lang="fr-FR" dirty="0"/>
              <a:t>et </a:t>
            </a:r>
            <a:r>
              <a:rPr lang="fr-FR" b="1" dirty="0">
                <a:solidFill>
                  <a:schemeClr val="accent6"/>
                </a:solidFill>
              </a:rPr>
              <a:t>x </a:t>
            </a:r>
            <a:r>
              <a:rPr lang="fr-FR" b="1" dirty="0" err="1">
                <a:solidFill>
                  <a:schemeClr val="accent6"/>
                </a:solidFill>
              </a:rPr>
              <a:t>Rxes</a:t>
            </a:r>
            <a:r>
              <a:rPr lang="fr-FR" b="1" dirty="0">
                <a:solidFill>
                  <a:schemeClr val="accent6"/>
                </a:solidFill>
              </a:rPr>
              <a:t> </a:t>
            </a:r>
            <a:r>
              <a:rPr lang="fr-FR" b="1" dirty="0" err="1">
                <a:solidFill>
                  <a:schemeClr val="accent6"/>
                </a:solidFill>
              </a:rPr>
              <a:t>dorge</a:t>
            </a:r>
            <a:r>
              <a:rPr lang="fr-FR" b="1" dirty="0">
                <a:solidFill>
                  <a:schemeClr val="accent6"/>
                </a:solidFill>
              </a:rPr>
              <a:t> et </a:t>
            </a:r>
            <a:r>
              <a:rPr lang="fr-FR" b="1" dirty="0" err="1">
                <a:solidFill>
                  <a:schemeClr val="accent6"/>
                </a:solidFill>
              </a:rPr>
              <a:t>dave</a:t>
            </a:r>
            <a:r>
              <a:rPr lang="fr-FR" b="1" dirty="0">
                <a:solidFill>
                  <a:schemeClr val="accent6"/>
                </a:solidFill>
              </a:rPr>
              <a:t> </a:t>
            </a:r>
            <a:r>
              <a:rPr lang="fr-FR" dirty="0"/>
              <a:t>qui font ensemble xvi </a:t>
            </a:r>
            <a:r>
              <a:rPr lang="fr-FR" dirty="0" err="1"/>
              <a:t>Rxes</a:t>
            </a:r>
            <a:r>
              <a:rPr lang="fr-FR" dirty="0"/>
              <a:t> ainsi </a:t>
            </a:r>
            <a:r>
              <a:rPr lang="fr-FR" dirty="0" err="1"/>
              <a:t>quon</a:t>
            </a:r>
            <a:r>
              <a:rPr lang="fr-FR" dirty="0"/>
              <a:t> a este </a:t>
            </a:r>
            <a:r>
              <a:rPr lang="fr-FR" b="1" dirty="0" err="1">
                <a:solidFill>
                  <a:schemeClr val="accent6"/>
                </a:solidFill>
              </a:rPr>
              <a:t>acoustume</a:t>
            </a:r>
            <a:r>
              <a:rPr lang="fr-FR" b="1" dirty="0">
                <a:solidFill>
                  <a:schemeClr val="accent6"/>
                </a:solidFill>
              </a:rPr>
              <a:t> du temps passet </a:t>
            </a:r>
            <a:r>
              <a:rPr lang="fr-FR" dirty="0"/>
              <a:t>pour le faire mesurer </a:t>
            </a:r>
            <a:r>
              <a:rPr lang="fr-FR" dirty="0" err="1"/>
              <a:t>dedens</a:t>
            </a:r>
            <a:r>
              <a:rPr lang="fr-FR" dirty="0"/>
              <a:t> le moulin quant on sera requis par le mayeur et </a:t>
            </a:r>
            <a:r>
              <a:rPr lang="fr-FR" dirty="0" err="1"/>
              <a:t>eschevins</a:t>
            </a:r>
            <a:r>
              <a:rPr lang="fr-FR" dirty="0"/>
              <a:t>. </a:t>
            </a:r>
            <a:endParaRPr lang="nl-NL" dirty="0"/>
          </a:p>
          <a:p>
            <a:pPr>
              <a:buNone/>
            </a:pP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276</Words>
  <Application>Microsoft Office PowerPoint</Application>
  <PresentationFormat>Diavoorstelling (4:3)</PresentationFormat>
  <Paragraphs>44</Paragraphs>
  <Slides>20</Slides>
  <Notes>1</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20</vt:i4>
      </vt:variant>
    </vt:vector>
  </HeadingPairs>
  <TitlesOfParts>
    <vt:vector size="22" baseType="lpstr">
      <vt:lpstr>Office-thema</vt:lpstr>
      <vt:lpstr>Acrobat Document</vt:lpstr>
      <vt:lpstr>Erfgoedproject   DE OUDE LAMBIEKBIEREN:  levend erfgoed</vt:lpstr>
      <vt:lpstr>Een project van:</vt:lpstr>
      <vt:lpstr>De verzameling van KULv-brouwers eindwerken  geeft een overzicht van het brouwgebeuren rond die eeuwwisseling (definitie “oud”)</vt:lpstr>
      <vt:lpstr>V. Mortgat 1880  Théorie de la fabrication de la bière.   Plans d’une brasserie de bière blanche</vt:lpstr>
      <vt:lpstr>Charles Pètre, Halle, 1897  Brasserie et malterie pour Petite Bavière et Lambic</vt:lpstr>
      <vt:lpstr>Lijst van de brouwerseindwerken    1. V. Mortgat. 1880, bière blanche  2. Christian Fettweis (Verviers) 1881, « La Gileppe », brasserie  3. E. Bodart, 1883, Distillerie  4. Edouard Moulart, 1890, bière de Bavière  5. R. Doutrelepont, 1892, bière de Bavière  6. Arthur Peters, 1896, fermentation haute   7. Charles Pètre, 1897, Petite-Bavière et Lambic  8. E. Belpaire, 1898, bière brune   9. Georges Moreau, 1902, malterie  </vt:lpstr>
      <vt:lpstr>Bewaring en ontsluiting  door de KGOKH en Den Ast m.m.v. de Streekgidsen :  - digitalisatie - raadpleging (erfgoedloket Den Ast) - scans en copies  - on line netwerk (kennisdeling)</vt:lpstr>
      <vt:lpstr>De Halse ordonnantie 1559/’60</vt:lpstr>
      <vt:lpstr>Dia 9</vt:lpstr>
      <vt:lpstr>Dia 10</vt:lpstr>
      <vt:lpstr>Traditionele tarwebieren: - witbier (voor verbruik op korte termijn) - lambiek (voor bewaring)  “1930: er blijven van de oude bieren alleen nog de Lambiek en het Leuvens witbier over…  De traditionele bieren zoals Lambiek en het Leuvens blijven populair…  Vanaf 1970 herwaardering van de oude biersoorten” (A. Tollet) </vt:lpstr>
      <vt:lpstr>Levend erfgoed :</vt:lpstr>
      <vt:lpstr>Brouwmeesterschap</vt:lpstr>
      <vt:lpstr>Moderne technologie</vt:lpstr>
      <vt:lpstr>Oude tradities</vt:lpstr>
      <vt:lpstr>Dia 16</vt:lpstr>
      <vt:lpstr>Dia 17</vt:lpstr>
      <vt:lpstr>Vlaams-Brabant drinkt. Bier- en jenevercultuur sinds 1800 </vt:lpstr>
      <vt:lpstr>Dia 19</vt:lpstr>
      <vt:lpstr>Dia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Oude Lambiekbieren: levend erfgoed</dc:title>
  <dc:creator> </dc:creator>
  <cp:lastModifiedBy>Marcel</cp:lastModifiedBy>
  <cp:revision>55</cp:revision>
  <dcterms:created xsi:type="dcterms:W3CDTF">2015-10-06T13:22:39Z</dcterms:created>
  <dcterms:modified xsi:type="dcterms:W3CDTF">2015-10-13T13:38:49Z</dcterms:modified>
</cp:coreProperties>
</file>